
<file path=[Content_Types].xml><?xml version="1.0" encoding="utf-8"?>
<Types xmlns="http://schemas.openxmlformats.org/package/2006/content-types">
  <Default Extension="bin" ContentType="application/vnd.ms-office.activeX"/>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5" r:id="rId4"/>
    <p:sldId id="268" r:id="rId5"/>
    <p:sldId id="269" r:id="rId6"/>
    <p:sldId id="267" r:id="rId7"/>
    <p:sldId id="270" r:id="rId8"/>
    <p:sldId id="274" r:id="rId9"/>
    <p:sldId id="259" r:id="rId10"/>
    <p:sldId id="27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ECFE9AB-9797-48AB-BA21-69420FF13574}" type="datetimeFigureOut">
              <a:rPr lang="en-GB" smtClean="0"/>
              <a:t>04/02/2015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F3B82C-E751-4893-A145-03A4A7D56F00}" type="slidenum">
              <a:rPr lang="en-GB" smtClean="0"/>
              <a:t>‹#›</a:t>
            </a:fld>
            <a:endParaRPr lang="en-GB"/>
          </a:p>
        </p:txBody>
      </p:sp>
    </p:spTree>
    <p:extLst>
      <p:ext uri="{BB962C8B-B14F-4D97-AF65-F5344CB8AC3E}">
        <p14:creationId xmlns:p14="http://schemas.microsoft.com/office/powerpoint/2010/main" val="2345503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CFE9AB-9797-48AB-BA21-69420FF13574}" type="datetimeFigureOut">
              <a:rPr lang="en-GB" smtClean="0"/>
              <a:t>04/02/2015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F3B82C-E751-4893-A145-03A4A7D56F00}" type="slidenum">
              <a:rPr lang="en-GB" smtClean="0"/>
              <a:t>‹#›</a:t>
            </a:fld>
            <a:endParaRPr lang="en-GB"/>
          </a:p>
        </p:txBody>
      </p:sp>
    </p:spTree>
    <p:extLst>
      <p:ext uri="{BB962C8B-B14F-4D97-AF65-F5344CB8AC3E}">
        <p14:creationId xmlns:p14="http://schemas.microsoft.com/office/powerpoint/2010/main" val="2522581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CFE9AB-9797-48AB-BA21-69420FF13574}" type="datetimeFigureOut">
              <a:rPr lang="en-GB" smtClean="0"/>
              <a:t>04/02/2015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F3B82C-E751-4893-A145-03A4A7D56F00}" type="slidenum">
              <a:rPr lang="en-GB" smtClean="0"/>
              <a:t>‹#›</a:t>
            </a:fld>
            <a:endParaRPr lang="en-GB"/>
          </a:p>
        </p:txBody>
      </p:sp>
    </p:spTree>
    <p:extLst>
      <p:ext uri="{BB962C8B-B14F-4D97-AF65-F5344CB8AC3E}">
        <p14:creationId xmlns:p14="http://schemas.microsoft.com/office/powerpoint/2010/main" val="1325752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CFE9AB-9797-48AB-BA21-69420FF13574}" type="datetimeFigureOut">
              <a:rPr lang="en-GB" smtClean="0"/>
              <a:t>04/02/2015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F3B82C-E751-4893-A145-03A4A7D56F00}" type="slidenum">
              <a:rPr lang="en-GB" smtClean="0"/>
              <a:t>‹#›</a:t>
            </a:fld>
            <a:endParaRPr lang="en-GB"/>
          </a:p>
        </p:txBody>
      </p:sp>
    </p:spTree>
    <p:extLst>
      <p:ext uri="{BB962C8B-B14F-4D97-AF65-F5344CB8AC3E}">
        <p14:creationId xmlns:p14="http://schemas.microsoft.com/office/powerpoint/2010/main" val="3108255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CFE9AB-9797-48AB-BA21-69420FF13574}" type="datetimeFigureOut">
              <a:rPr lang="en-GB" smtClean="0"/>
              <a:t>04/02/2015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F3B82C-E751-4893-A145-03A4A7D56F00}" type="slidenum">
              <a:rPr lang="en-GB" smtClean="0"/>
              <a:t>‹#›</a:t>
            </a:fld>
            <a:endParaRPr lang="en-GB"/>
          </a:p>
        </p:txBody>
      </p:sp>
    </p:spTree>
    <p:extLst>
      <p:ext uri="{BB962C8B-B14F-4D97-AF65-F5344CB8AC3E}">
        <p14:creationId xmlns:p14="http://schemas.microsoft.com/office/powerpoint/2010/main" val="2173033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ECFE9AB-9797-48AB-BA21-69420FF13574}" type="datetimeFigureOut">
              <a:rPr lang="en-GB" smtClean="0"/>
              <a:t>04/02/2015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F3B82C-E751-4893-A145-03A4A7D56F00}" type="slidenum">
              <a:rPr lang="en-GB" smtClean="0"/>
              <a:t>‹#›</a:t>
            </a:fld>
            <a:endParaRPr lang="en-GB"/>
          </a:p>
        </p:txBody>
      </p:sp>
    </p:spTree>
    <p:extLst>
      <p:ext uri="{BB962C8B-B14F-4D97-AF65-F5344CB8AC3E}">
        <p14:creationId xmlns:p14="http://schemas.microsoft.com/office/powerpoint/2010/main" val="586960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CFE9AB-9797-48AB-BA21-69420FF13574}" type="datetimeFigureOut">
              <a:rPr lang="en-GB" smtClean="0"/>
              <a:t>04/02/2015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9F3B82C-E751-4893-A145-03A4A7D56F00}" type="slidenum">
              <a:rPr lang="en-GB" smtClean="0"/>
              <a:t>‹#›</a:t>
            </a:fld>
            <a:endParaRPr lang="en-GB"/>
          </a:p>
        </p:txBody>
      </p:sp>
    </p:spTree>
    <p:extLst>
      <p:ext uri="{BB962C8B-B14F-4D97-AF65-F5344CB8AC3E}">
        <p14:creationId xmlns:p14="http://schemas.microsoft.com/office/powerpoint/2010/main" val="2648574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ECFE9AB-9797-48AB-BA21-69420FF13574}" type="datetimeFigureOut">
              <a:rPr lang="en-GB" smtClean="0"/>
              <a:t>04/02/2015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9F3B82C-E751-4893-A145-03A4A7D56F00}" type="slidenum">
              <a:rPr lang="en-GB" smtClean="0"/>
              <a:t>‹#›</a:t>
            </a:fld>
            <a:endParaRPr lang="en-GB"/>
          </a:p>
        </p:txBody>
      </p:sp>
    </p:spTree>
    <p:extLst>
      <p:ext uri="{BB962C8B-B14F-4D97-AF65-F5344CB8AC3E}">
        <p14:creationId xmlns:p14="http://schemas.microsoft.com/office/powerpoint/2010/main" val="3932130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CFE9AB-9797-48AB-BA21-69420FF13574}" type="datetimeFigureOut">
              <a:rPr lang="en-GB" smtClean="0"/>
              <a:t>04/02/2015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9F3B82C-E751-4893-A145-03A4A7D56F00}" type="slidenum">
              <a:rPr lang="en-GB" smtClean="0"/>
              <a:t>‹#›</a:t>
            </a:fld>
            <a:endParaRPr lang="en-GB"/>
          </a:p>
        </p:txBody>
      </p:sp>
    </p:spTree>
    <p:extLst>
      <p:ext uri="{BB962C8B-B14F-4D97-AF65-F5344CB8AC3E}">
        <p14:creationId xmlns:p14="http://schemas.microsoft.com/office/powerpoint/2010/main" val="2604185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CFE9AB-9797-48AB-BA21-69420FF13574}" type="datetimeFigureOut">
              <a:rPr lang="en-GB" smtClean="0"/>
              <a:t>04/02/2015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F3B82C-E751-4893-A145-03A4A7D56F00}" type="slidenum">
              <a:rPr lang="en-GB" smtClean="0"/>
              <a:t>‹#›</a:t>
            </a:fld>
            <a:endParaRPr lang="en-GB"/>
          </a:p>
        </p:txBody>
      </p:sp>
    </p:spTree>
    <p:extLst>
      <p:ext uri="{BB962C8B-B14F-4D97-AF65-F5344CB8AC3E}">
        <p14:creationId xmlns:p14="http://schemas.microsoft.com/office/powerpoint/2010/main" val="2726083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CFE9AB-9797-48AB-BA21-69420FF13574}" type="datetimeFigureOut">
              <a:rPr lang="en-GB" smtClean="0"/>
              <a:t>04/02/2015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F3B82C-E751-4893-A145-03A4A7D56F00}" type="slidenum">
              <a:rPr lang="en-GB" smtClean="0"/>
              <a:t>‹#›</a:t>
            </a:fld>
            <a:endParaRPr lang="en-GB"/>
          </a:p>
        </p:txBody>
      </p:sp>
    </p:spTree>
    <p:extLst>
      <p:ext uri="{BB962C8B-B14F-4D97-AF65-F5344CB8AC3E}">
        <p14:creationId xmlns:p14="http://schemas.microsoft.com/office/powerpoint/2010/main" val="218994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CFE9AB-9797-48AB-BA21-69420FF13574}" type="datetimeFigureOut">
              <a:rPr lang="en-GB" smtClean="0"/>
              <a:t>04/02/2015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F3B82C-E751-4893-A145-03A4A7D56F00}" type="slidenum">
              <a:rPr lang="en-GB" smtClean="0"/>
              <a:t>‹#›</a:t>
            </a:fld>
            <a:endParaRPr lang="en-GB"/>
          </a:p>
        </p:txBody>
      </p:sp>
    </p:spTree>
    <p:extLst>
      <p:ext uri="{BB962C8B-B14F-4D97-AF65-F5344CB8AC3E}">
        <p14:creationId xmlns:p14="http://schemas.microsoft.com/office/powerpoint/2010/main" val="2314659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910"/>
            <a:ext cx="5364088" cy="1470025"/>
          </a:xfrm>
        </p:spPr>
        <p:txBody>
          <a:bodyPr>
            <a:normAutofit fontScale="90000"/>
          </a:bodyPr>
          <a:lstStyle/>
          <a:p>
            <a:r>
              <a:rPr lang="en-GB" sz="5400" u="sng" dirty="0" smtClean="0">
                <a:latin typeface="Comic Sans MS" panose="030F0702030302020204" pitchFamily="66" charset="0"/>
              </a:rPr>
              <a:t>Selecting Phrases</a:t>
            </a:r>
            <a:endParaRPr lang="en-GB" sz="5400" u="sng" dirty="0">
              <a:latin typeface="Comic Sans MS" panose="030F0702030302020204" pitchFamily="66" charset="0"/>
            </a:endParaRPr>
          </a:p>
        </p:txBody>
      </p:sp>
      <p:sp>
        <p:nvSpPr>
          <p:cNvPr id="3" name="Subtitle 2"/>
          <p:cNvSpPr>
            <a:spLocks noGrp="1"/>
          </p:cNvSpPr>
          <p:nvPr>
            <p:ph type="subTitle" idx="1"/>
          </p:nvPr>
        </p:nvSpPr>
        <p:spPr>
          <a:xfrm>
            <a:off x="0" y="1124744"/>
            <a:ext cx="6400800" cy="766936"/>
          </a:xfrm>
        </p:spPr>
        <p:txBody>
          <a:bodyPr>
            <a:normAutofit fontScale="85000" lnSpcReduction="10000"/>
          </a:bodyPr>
          <a:lstStyle/>
          <a:p>
            <a:r>
              <a:rPr lang="en-GB" sz="4000" u="sng" dirty="0" smtClean="0">
                <a:solidFill>
                  <a:schemeClr val="tx1"/>
                </a:solidFill>
                <a:latin typeface="Comic Sans MS" panose="030F0702030302020204" pitchFamily="66" charset="0"/>
              </a:rPr>
              <a:t>Wednesday 28</a:t>
            </a:r>
            <a:r>
              <a:rPr lang="en-GB" sz="4000" u="sng" baseline="30000" dirty="0" smtClean="0">
                <a:solidFill>
                  <a:schemeClr val="tx1"/>
                </a:solidFill>
                <a:latin typeface="Comic Sans MS" panose="030F0702030302020204" pitchFamily="66" charset="0"/>
              </a:rPr>
              <a:t>th</a:t>
            </a:r>
            <a:r>
              <a:rPr lang="en-GB" sz="4000" u="sng" dirty="0" smtClean="0">
                <a:solidFill>
                  <a:schemeClr val="tx1"/>
                </a:solidFill>
                <a:latin typeface="Comic Sans MS" panose="030F0702030302020204" pitchFamily="66" charset="0"/>
              </a:rPr>
              <a:t> January 2015</a:t>
            </a:r>
            <a:endParaRPr lang="en-GB" sz="4000" u="sng" dirty="0">
              <a:solidFill>
                <a:schemeClr val="tx1"/>
              </a:solidFill>
              <a:latin typeface="Comic Sans MS" panose="030F0702030302020204" pitchFamily="66" charset="0"/>
            </a:endParaRPr>
          </a:p>
        </p:txBody>
      </p:sp>
      <p:sp>
        <p:nvSpPr>
          <p:cNvPr id="4" name="TextBox 3"/>
          <p:cNvSpPr txBox="1"/>
          <p:nvPr/>
        </p:nvSpPr>
        <p:spPr>
          <a:xfrm>
            <a:off x="755576" y="2276872"/>
            <a:ext cx="7632848" cy="35394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3200" b="1" u="sng" dirty="0" smtClean="0">
                <a:latin typeface="Comic Sans MS" panose="030F0702030302020204" pitchFamily="66" charset="0"/>
              </a:rPr>
              <a:t>DO NOW:</a:t>
            </a:r>
          </a:p>
          <a:p>
            <a:pPr algn="ctr"/>
            <a:endParaRPr lang="en-GB" sz="3200" b="1" u="sng" dirty="0" smtClean="0">
              <a:latin typeface="Comic Sans MS" panose="030F0702030302020204" pitchFamily="66" charset="0"/>
            </a:endParaRPr>
          </a:p>
          <a:p>
            <a:r>
              <a:rPr lang="en-GB" sz="3200" i="1" dirty="0" smtClean="0">
                <a:latin typeface="Comic Sans MS" panose="030F0702030302020204" pitchFamily="66" charset="0"/>
              </a:rPr>
              <a:t>What do these words mean?:</a:t>
            </a:r>
          </a:p>
          <a:p>
            <a:r>
              <a:rPr lang="en-GB" sz="3200" dirty="0" smtClean="0">
                <a:latin typeface="Comic Sans MS" panose="030F0702030302020204" pitchFamily="66" charset="0"/>
              </a:rPr>
              <a:t>Irritable			Neuron</a:t>
            </a:r>
          </a:p>
          <a:p>
            <a:r>
              <a:rPr lang="en-GB" sz="3200" dirty="0" smtClean="0">
                <a:latin typeface="Comic Sans MS" panose="030F0702030302020204" pitchFamily="66" charset="0"/>
              </a:rPr>
              <a:t>Frantically		Instinctively</a:t>
            </a:r>
          </a:p>
          <a:p>
            <a:r>
              <a:rPr lang="en-GB" sz="3200" dirty="0" smtClean="0">
                <a:latin typeface="Comic Sans MS" panose="030F0702030302020204" pitchFamily="66" charset="0"/>
              </a:rPr>
              <a:t>Nocturnal		Repose</a:t>
            </a:r>
          </a:p>
          <a:p>
            <a:r>
              <a:rPr lang="en-GB" sz="3200" dirty="0" smtClean="0">
                <a:latin typeface="Comic Sans MS" panose="030F0702030302020204" pitchFamily="66" charset="0"/>
              </a:rPr>
              <a:t>Inadequate		Ravenous</a:t>
            </a:r>
          </a:p>
        </p:txBody>
      </p:sp>
    </p:spTree>
    <p:controls>
      <mc:AlternateContent xmlns:mc="http://schemas.openxmlformats.org/markup-compatibility/2006">
        <mc:Choice xmlns:v="urn:schemas-microsoft-com:vml" Requires="v">
          <p:control spid="2073" name="ShockwaveFlash1" r:id="rId2" imgW="2987640" imgH="1916280"/>
        </mc:Choice>
        <mc:Fallback>
          <p:control name="ShockwaveFlash1" r:id="rId2" imgW="2987640" imgH="1916280">
            <p:pic>
              <p:nvPicPr>
                <p:cNvPr id="0" name="ShockwaveFlash1"/>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6156325" y="0"/>
                  <a:ext cx="2987675" cy="1916113"/>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20517189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pPr algn="l"/>
            <a:r>
              <a:rPr lang="en-GB" dirty="0" smtClean="0">
                <a:latin typeface="Comic Sans MS" pitchFamily="66" charset="0"/>
              </a:rPr>
              <a:t>             Marking</a:t>
            </a:r>
            <a:endParaRPr lang="en-GB" dirty="0">
              <a:latin typeface="Comic Sans MS" pitchFamily="66" charset="0"/>
            </a:endParaRPr>
          </a:p>
        </p:txBody>
      </p:sp>
      <p:sp>
        <p:nvSpPr>
          <p:cNvPr id="3" name="Content Placeholder 2"/>
          <p:cNvSpPr>
            <a:spLocks noGrp="1"/>
          </p:cNvSpPr>
          <p:nvPr>
            <p:ph idx="1"/>
          </p:nvPr>
        </p:nvSpPr>
        <p:spPr/>
        <p:txBody>
          <a:bodyPr>
            <a:normAutofit/>
          </a:bodyPr>
          <a:lstStyle/>
          <a:p>
            <a:r>
              <a:rPr lang="en-GB" sz="2000" dirty="0" smtClean="0">
                <a:latin typeface="Comic Sans MS" pitchFamily="66" charset="0"/>
              </a:rPr>
              <a:t>I sat bolt upright.</a:t>
            </a:r>
          </a:p>
          <a:p>
            <a:r>
              <a:rPr lang="en-GB" sz="2000" dirty="0" smtClean="0">
                <a:latin typeface="Comic Sans MS" pitchFamily="66" charset="0"/>
              </a:rPr>
              <a:t>It sounded big.</a:t>
            </a:r>
          </a:p>
          <a:p>
            <a:r>
              <a:rPr lang="en-GB" sz="2000" dirty="0" smtClean="0">
                <a:latin typeface="Comic Sans MS" pitchFamily="66" charset="0"/>
              </a:rPr>
              <a:t>Cautiously unzipped the mesh and peered out.</a:t>
            </a:r>
          </a:p>
          <a:p>
            <a:r>
              <a:rPr lang="en-GB" sz="2000" dirty="0" smtClean="0">
                <a:latin typeface="Comic Sans MS" pitchFamily="66" charset="0"/>
              </a:rPr>
              <a:t>I was appalled at how wimpy it looked.</a:t>
            </a:r>
          </a:p>
          <a:p>
            <a:r>
              <a:rPr lang="en-GB" sz="2000" dirty="0" smtClean="0">
                <a:latin typeface="Comic Sans MS" pitchFamily="66" charset="0"/>
              </a:rPr>
              <a:t>Patently inadequate for defending oneself against 400 pounds of ravenous fur.</a:t>
            </a:r>
          </a:p>
          <a:p>
            <a:r>
              <a:rPr lang="en-GB" sz="2000" dirty="0" smtClean="0">
                <a:latin typeface="Comic Sans MS" pitchFamily="66" charset="0"/>
              </a:rPr>
              <a:t>I nervously threw a stick at the animal</a:t>
            </a:r>
          </a:p>
          <a:p>
            <a:r>
              <a:rPr lang="en-GB" sz="2000" dirty="0" smtClean="0">
                <a:latin typeface="Comic Sans MS" pitchFamily="66" charset="0"/>
              </a:rPr>
              <a:t>I didn’t know what this would achieve exactly, but it brought me a tiny measure of comfort.</a:t>
            </a:r>
          </a:p>
          <a:p>
            <a:r>
              <a:rPr lang="en-GB" sz="2000" dirty="0" smtClean="0">
                <a:latin typeface="Comic Sans MS" pitchFamily="66" charset="0"/>
              </a:rPr>
              <a:t>I couldn’t decide whether I wanted to be outside and dead or inside and waiting to be dead.</a:t>
            </a:r>
          </a:p>
          <a:p>
            <a:r>
              <a:rPr lang="en-GB" sz="2000" dirty="0" smtClean="0">
                <a:latin typeface="Comic Sans MS" pitchFamily="66" charset="0"/>
              </a:rPr>
              <a:t>I was barefoot in my underwear and shivering.</a:t>
            </a:r>
            <a:endParaRPr lang="en-GB" sz="2000" dirty="0">
              <a:latin typeface="Comic Sans MS" pitchFamily="66" charset="0"/>
            </a:endParaRPr>
          </a:p>
        </p:txBody>
      </p:sp>
      <p:sp>
        <p:nvSpPr>
          <p:cNvPr id="4" name="TextBox 3"/>
          <p:cNvSpPr txBox="1"/>
          <p:nvPr/>
        </p:nvSpPr>
        <p:spPr>
          <a:xfrm>
            <a:off x="5004048" y="116632"/>
            <a:ext cx="3960440" cy="19389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285750" indent="-285750">
              <a:buFont typeface="Arial" pitchFamily="34" charset="0"/>
              <a:buChar char="•"/>
            </a:pPr>
            <a:r>
              <a:rPr lang="en-GB" sz="2400" dirty="0" smtClean="0">
                <a:latin typeface="Comic Sans MS" pitchFamily="66" charset="0"/>
              </a:rPr>
              <a:t>Clear explanation</a:t>
            </a:r>
          </a:p>
          <a:p>
            <a:pPr marL="285750" indent="-285750">
              <a:buFont typeface="Arial" pitchFamily="34" charset="0"/>
              <a:buChar char="•"/>
            </a:pPr>
            <a:r>
              <a:rPr lang="en-GB" sz="2400" dirty="0" smtClean="0">
                <a:latin typeface="Comic Sans MS" pitchFamily="66" charset="0"/>
              </a:rPr>
              <a:t>Not just re-phrasing the quote selected</a:t>
            </a:r>
          </a:p>
          <a:p>
            <a:pPr marL="285750" indent="-285750">
              <a:buFont typeface="Arial" pitchFamily="34" charset="0"/>
              <a:buChar char="•"/>
            </a:pPr>
            <a:r>
              <a:rPr lang="en-GB" sz="2400" dirty="0" smtClean="0">
                <a:latin typeface="Comic Sans MS" pitchFamily="66" charset="0"/>
              </a:rPr>
              <a:t>Explanation must be in your own words</a:t>
            </a:r>
          </a:p>
        </p:txBody>
      </p:sp>
    </p:spTree>
    <p:extLst>
      <p:ext uri="{BB962C8B-B14F-4D97-AF65-F5344CB8AC3E}">
        <p14:creationId xmlns:p14="http://schemas.microsoft.com/office/powerpoint/2010/main" val="4191256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latin typeface="Comic Sans MS" panose="030F0702030302020204" pitchFamily="66" charset="0"/>
              </a:rPr>
              <a:t>WALT</a:t>
            </a:r>
            <a:endParaRPr lang="en-GB" dirty="0">
              <a:latin typeface="Comic Sans MS" panose="030F0702030302020204" pitchFamily="66" charset="0"/>
            </a:endParaRPr>
          </a:p>
        </p:txBody>
      </p:sp>
      <p:sp>
        <p:nvSpPr>
          <p:cNvPr id="3" name="Content Placeholder 2"/>
          <p:cNvSpPr>
            <a:spLocks noGrp="1"/>
          </p:cNvSpPr>
          <p:nvPr>
            <p:ph idx="1"/>
          </p:nvPr>
        </p:nvSpPr>
        <p:spPr/>
        <p:txBody>
          <a:bodyPr/>
          <a:lstStyle/>
          <a:p>
            <a:endParaRPr lang="en-GB" dirty="0">
              <a:latin typeface="Comic Sans MS" panose="030F0702030302020204" pitchFamily="66" charset="0"/>
            </a:endParaRPr>
          </a:p>
          <a:p>
            <a:r>
              <a:rPr lang="en-GB" dirty="0" smtClean="0">
                <a:latin typeface="Comic Sans MS" panose="030F0702030302020204" pitchFamily="66" charset="0"/>
              </a:rPr>
              <a:t>select relevant information from a text</a:t>
            </a:r>
          </a:p>
          <a:p>
            <a:endParaRPr lang="en-GB" dirty="0">
              <a:latin typeface="Comic Sans MS" panose="030F0702030302020204" pitchFamily="66" charset="0"/>
            </a:endParaRPr>
          </a:p>
          <a:p>
            <a:r>
              <a:rPr lang="en-GB" dirty="0" smtClean="0">
                <a:latin typeface="Comic Sans MS" panose="030F0702030302020204" pitchFamily="66" charset="0"/>
              </a:rPr>
              <a:t>explain a writer’s use of language</a:t>
            </a:r>
            <a:endParaRPr lang="en-GB" dirty="0">
              <a:latin typeface="Comic Sans MS" panose="030F0702030302020204" pitchFamily="66" charset="0"/>
            </a:endParaRPr>
          </a:p>
        </p:txBody>
      </p:sp>
    </p:spTree>
    <p:extLst>
      <p:ext uri="{BB962C8B-B14F-4D97-AF65-F5344CB8AC3E}">
        <p14:creationId xmlns:p14="http://schemas.microsoft.com/office/powerpoint/2010/main" val="3902499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latin typeface="Comic Sans MS" pitchFamily="66" charset="0"/>
              </a:rPr>
              <a:t>What do we need to do?</a:t>
            </a:r>
            <a:endParaRPr lang="en-GB" dirty="0">
              <a:latin typeface="Comic Sans MS" pitchFamily="66" charset="0"/>
            </a:endParaRPr>
          </a:p>
        </p:txBody>
      </p:sp>
      <p:sp>
        <p:nvSpPr>
          <p:cNvPr id="3" name="Content Placeholder 2"/>
          <p:cNvSpPr>
            <a:spLocks noGrp="1"/>
          </p:cNvSpPr>
          <p:nvPr>
            <p:ph idx="1"/>
          </p:nvPr>
        </p:nvSpPr>
        <p:spPr/>
        <p:txBody>
          <a:bodyPr/>
          <a:lstStyle/>
          <a:p>
            <a:r>
              <a:rPr lang="en-GB" dirty="0" smtClean="0">
                <a:latin typeface="Comic Sans MS" pitchFamily="66" charset="0"/>
              </a:rPr>
              <a:t>What five things do we need to do when answering the question on selecting and explaining phrases?</a:t>
            </a:r>
          </a:p>
          <a:p>
            <a:endParaRPr lang="en-GB" dirty="0">
              <a:latin typeface="Comic Sans MS" pitchFamily="66" charset="0"/>
            </a:endParaRPr>
          </a:p>
          <a:p>
            <a:r>
              <a:rPr lang="en-GB" dirty="0" smtClean="0">
                <a:latin typeface="Comic Sans MS" pitchFamily="66" charset="0"/>
              </a:rPr>
              <a:t>Make a checklist of the five things with the person next to you.</a:t>
            </a:r>
            <a:endParaRPr lang="en-GB" dirty="0">
              <a:latin typeface="Comic Sans MS" pitchFamily="66" charset="0"/>
            </a:endParaRPr>
          </a:p>
        </p:txBody>
      </p:sp>
    </p:spTree>
    <p:extLst>
      <p:ext uri="{BB962C8B-B14F-4D97-AF65-F5344CB8AC3E}">
        <p14:creationId xmlns:p14="http://schemas.microsoft.com/office/powerpoint/2010/main" val="1368507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latin typeface="Comic Sans MS" panose="030F0702030302020204" pitchFamily="66" charset="0"/>
              </a:rPr>
              <a:t>Reading</a:t>
            </a:r>
            <a:endParaRPr lang="en-GB" dirty="0">
              <a:latin typeface="Comic Sans MS" panose="030F0702030302020204" pitchFamily="66" charset="0"/>
            </a:endParaRPr>
          </a:p>
        </p:txBody>
      </p:sp>
      <p:sp>
        <p:nvSpPr>
          <p:cNvPr id="3" name="Content Placeholder 2"/>
          <p:cNvSpPr>
            <a:spLocks noGrp="1"/>
          </p:cNvSpPr>
          <p:nvPr>
            <p:ph idx="1"/>
          </p:nvPr>
        </p:nvSpPr>
        <p:spPr/>
        <p:txBody>
          <a:bodyPr/>
          <a:lstStyle/>
          <a:p>
            <a:r>
              <a:rPr lang="en-GB" dirty="0" smtClean="0">
                <a:latin typeface="Comic Sans MS" panose="030F0702030302020204" pitchFamily="66" charset="0"/>
              </a:rPr>
              <a:t>We are going to read an extract from a book called ‘A Walk in the Woods’.</a:t>
            </a:r>
          </a:p>
          <a:p>
            <a:endParaRPr lang="en-GB" dirty="0">
              <a:latin typeface="Comic Sans MS" panose="030F0702030302020204" pitchFamily="66" charset="0"/>
            </a:endParaRPr>
          </a:p>
          <a:p>
            <a:r>
              <a:rPr lang="en-GB" dirty="0" smtClean="0">
                <a:latin typeface="Comic Sans MS" panose="030F0702030302020204" pitchFamily="66" charset="0"/>
              </a:rPr>
              <a:t>Bill Bryson and his friend Stephen Katz are walking the Appalachian Trail in North America, camping in the woods each night.</a:t>
            </a:r>
            <a:endParaRPr lang="en-GB" dirty="0">
              <a:latin typeface="Comic Sans MS" panose="030F0702030302020204" pitchFamily="66" charset="0"/>
            </a:endParaRPr>
          </a:p>
        </p:txBody>
      </p:sp>
      <p:pic>
        <p:nvPicPr>
          <p:cNvPr id="4098" name="Picture 2" descr="http://t3.gstatic.com/images?q=tbn:ANd9GcRtUTRBa4rb-USlJX37_dMy0R3vPH6ZfH05Oqich6ckHzb2NjiK:houston.culturemap.com/crop/300x225/35570/photos/2011-07-10/GGcharlierussell_wideweb__470x31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4869160"/>
            <a:ext cx="2286000" cy="1714501"/>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t2.gstatic.com/images?q=tbn:ANd9GcQo7y5JIiqtmKhoxwEt7znzGGWigRzsBv9YteuVVk0QsBKOcs2d:extras.mnginteractive.com/live/media/site36/2012/0925/20120925__wildlife_012~p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4869160"/>
            <a:ext cx="2628900" cy="1743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3220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latin typeface="Comic Sans MS" panose="030F0702030302020204" pitchFamily="66" charset="0"/>
              </a:rPr>
              <a:t>Selecting phrases</a:t>
            </a:r>
            <a:endParaRPr lang="en-GB" dirty="0">
              <a:latin typeface="Comic Sans MS" panose="030F0702030302020204" pitchFamily="66" charset="0"/>
            </a:endParaRPr>
          </a:p>
        </p:txBody>
      </p:sp>
      <p:sp>
        <p:nvSpPr>
          <p:cNvPr id="3" name="Content Placeholder 2"/>
          <p:cNvSpPr>
            <a:spLocks noGrp="1"/>
          </p:cNvSpPr>
          <p:nvPr>
            <p:ph idx="1"/>
          </p:nvPr>
        </p:nvSpPr>
        <p:spPr/>
        <p:txBody>
          <a:bodyPr>
            <a:normAutofit lnSpcReduction="10000"/>
          </a:bodyPr>
          <a:lstStyle/>
          <a:p>
            <a:pPr marL="0" indent="0" algn="ctr">
              <a:buNone/>
            </a:pPr>
            <a:r>
              <a:rPr lang="en-GB" sz="2800" dirty="0" smtClean="0">
                <a:solidFill>
                  <a:srgbClr val="00B050"/>
                </a:solidFill>
                <a:latin typeface="Comic Sans MS" panose="030F0702030302020204" pitchFamily="66" charset="0"/>
              </a:rPr>
              <a:t>Select three phrases that the writer uses to suggest his fear after the accident.</a:t>
            </a:r>
          </a:p>
          <a:p>
            <a:pPr marL="0" indent="0" algn="ctr">
              <a:buNone/>
            </a:pPr>
            <a:r>
              <a:rPr lang="en-GB" sz="2800" dirty="0" smtClean="0">
                <a:solidFill>
                  <a:srgbClr val="00B050"/>
                </a:solidFill>
                <a:latin typeface="Comic Sans MS" panose="030F0702030302020204" pitchFamily="66" charset="0"/>
              </a:rPr>
              <a:t>Explain how each of these phrases helps to convey his sense of fear at the events.</a:t>
            </a:r>
            <a:endParaRPr lang="en-GB" sz="2800" dirty="0">
              <a:solidFill>
                <a:srgbClr val="00B050"/>
              </a:solidFill>
              <a:latin typeface="Comic Sans MS" panose="030F0702030302020204" pitchFamily="66" charset="0"/>
            </a:endParaRPr>
          </a:p>
          <a:p>
            <a:pPr marL="0" indent="0" algn="ctr">
              <a:buNone/>
            </a:pPr>
            <a:endParaRPr lang="en-GB" sz="2800" dirty="0" smtClean="0">
              <a:solidFill>
                <a:srgbClr val="00B050"/>
              </a:solidFill>
              <a:latin typeface="Comic Sans MS" panose="030F0702030302020204" pitchFamily="66" charset="0"/>
            </a:endParaRPr>
          </a:p>
          <a:p>
            <a:r>
              <a:rPr lang="en-GB" dirty="0" smtClean="0">
                <a:latin typeface="Comic Sans MS" panose="030F0702030302020204" pitchFamily="66" charset="0"/>
              </a:rPr>
              <a:t>What is the first thing you should do here?</a:t>
            </a:r>
          </a:p>
          <a:p>
            <a:r>
              <a:rPr lang="en-GB" dirty="0" smtClean="0">
                <a:latin typeface="Comic Sans MS" panose="030F0702030302020204" pitchFamily="66" charset="0"/>
              </a:rPr>
              <a:t>What sort of information are we looking for?</a:t>
            </a:r>
            <a:endParaRPr lang="en-GB" dirty="0">
              <a:latin typeface="Comic Sans MS" panose="030F0702030302020204" pitchFamily="66" charset="0"/>
            </a:endParaRPr>
          </a:p>
        </p:txBody>
      </p:sp>
    </p:spTree>
    <p:extLst>
      <p:ext uri="{BB962C8B-B14F-4D97-AF65-F5344CB8AC3E}">
        <p14:creationId xmlns:p14="http://schemas.microsoft.com/office/powerpoint/2010/main" val="466052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latin typeface="Comic Sans MS" panose="030F0702030302020204" pitchFamily="66" charset="0"/>
              </a:rPr>
              <a:t>Learning Objectives</a:t>
            </a:r>
            <a:endParaRPr lang="en-GB" dirty="0">
              <a:latin typeface="Comic Sans MS" panose="030F0702030302020204" pitchFamily="66" charset="0"/>
            </a:endParaRPr>
          </a:p>
        </p:txBody>
      </p:sp>
      <p:sp>
        <p:nvSpPr>
          <p:cNvPr id="4"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GB" dirty="0" smtClean="0">
              <a:latin typeface="Comic Sans MS" panose="030F0702030302020204" pitchFamily="66" charset="0"/>
            </a:endParaRPr>
          </a:p>
          <a:p>
            <a:r>
              <a:rPr lang="en-GB" dirty="0" smtClean="0">
                <a:latin typeface="Comic Sans MS" panose="030F0702030302020204" pitchFamily="66" charset="0"/>
              </a:rPr>
              <a:t>Can you select relevant information from a text?</a:t>
            </a:r>
          </a:p>
          <a:p>
            <a:endParaRPr lang="en-GB" dirty="0" smtClean="0">
              <a:latin typeface="Comic Sans MS" panose="030F0702030302020204" pitchFamily="66" charset="0"/>
            </a:endParaRPr>
          </a:p>
          <a:p>
            <a:r>
              <a:rPr lang="en-GB" dirty="0" smtClean="0">
                <a:latin typeface="Comic Sans MS" panose="030F0702030302020204" pitchFamily="66" charset="0"/>
              </a:rPr>
              <a:t>Can you explain a writer’s use of language?</a:t>
            </a:r>
            <a:endParaRPr lang="en-GB" dirty="0">
              <a:latin typeface="Comic Sans MS" panose="030F0702030302020204" pitchFamily="66" charset="0"/>
            </a:endParaRPr>
          </a:p>
        </p:txBody>
      </p:sp>
      <p:pic>
        <p:nvPicPr>
          <p:cNvPr id="5" name="Picture 2" descr="C:\Users\Acer\AppData\Local\Microsoft\Windows\Temporary Internet Files\Content.IE5\PKV17KWH\MC90043466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32040" y="1752600"/>
            <a:ext cx="1831975" cy="1685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3084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latin typeface="Comic Sans MS" panose="030F0702030302020204" pitchFamily="66" charset="0"/>
              </a:rPr>
              <a:t>Selecting phrases - FEAR</a:t>
            </a:r>
            <a:endParaRPr lang="en-GB" dirty="0">
              <a:latin typeface="Comic Sans MS" panose="030F0702030302020204" pitchFamily="66" charset="0"/>
            </a:endParaRPr>
          </a:p>
        </p:txBody>
      </p:sp>
      <p:sp>
        <p:nvSpPr>
          <p:cNvPr id="3" name="Content Placeholder 2"/>
          <p:cNvSpPr>
            <a:spLocks noGrp="1"/>
          </p:cNvSpPr>
          <p:nvPr>
            <p:ph idx="1"/>
          </p:nvPr>
        </p:nvSpPr>
        <p:spPr>
          <a:xfrm>
            <a:off x="457200" y="1600200"/>
            <a:ext cx="8229600" cy="4997152"/>
          </a:xfrm>
        </p:spPr>
        <p:txBody>
          <a:bodyPr>
            <a:normAutofit/>
          </a:bodyPr>
          <a:lstStyle/>
          <a:p>
            <a:r>
              <a:rPr lang="en-GB" sz="2800" dirty="0" smtClean="0">
                <a:solidFill>
                  <a:srgbClr val="00B050"/>
                </a:solidFill>
                <a:latin typeface="Comic Sans MS" panose="030F0702030302020204" pitchFamily="66" charset="0"/>
              </a:rPr>
              <a:t>“Instantly every neuron in my brain was awake and dashing around frantically, like ants when you disturb their nest”</a:t>
            </a:r>
          </a:p>
          <a:p>
            <a:endParaRPr lang="en-GB" sz="2800" dirty="0">
              <a:solidFill>
                <a:srgbClr val="00B050"/>
              </a:solidFill>
              <a:latin typeface="Comic Sans MS" panose="030F0702030302020204" pitchFamily="66" charset="0"/>
            </a:endParaRPr>
          </a:p>
          <a:p>
            <a:r>
              <a:rPr lang="en-GB" sz="2800" dirty="0" smtClean="0">
                <a:latin typeface="Comic Sans MS" panose="030F0702030302020204" pitchFamily="66" charset="0"/>
              </a:rPr>
              <a:t>Fear is presented through the description of his brain ‘instantly’ becoming awake, being shocked into action. Also, the description of his brains’ activity ‘like ants’ in ‘their nest’ indicates the panic that had taken hold of his feelings.</a:t>
            </a:r>
            <a:endParaRPr lang="en-GB" sz="2800" dirty="0">
              <a:latin typeface="Comic Sans MS" panose="030F0702030302020204" pitchFamily="66" charset="0"/>
            </a:endParaRPr>
          </a:p>
        </p:txBody>
      </p:sp>
      <p:sp>
        <p:nvSpPr>
          <p:cNvPr id="4" name="Down Arrow 3"/>
          <p:cNvSpPr/>
          <p:nvPr/>
        </p:nvSpPr>
        <p:spPr>
          <a:xfrm>
            <a:off x="2555776" y="692696"/>
            <a:ext cx="936104"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Up Arrow 4"/>
          <p:cNvSpPr/>
          <p:nvPr/>
        </p:nvSpPr>
        <p:spPr>
          <a:xfrm rot="293017">
            <a:off x="5475267" y="2491421"/>
            <a:ext cx="1044116" cy="72008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11109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GB" sz="3600" dirty="0" smtClean="0">
                <a:latin typeface="Comic Sans MS" panose="030F0702030302020204" pitchFamily="66" charset="0"/>
              </a:rPr>
              <a:t>So, what makes a good explanation?</a:t>
            </a:r>
            <a:endParaRPr lang="en-GB" sz="3600" dirty="0">
              <a:latin typeface="Comic Sans MS" panose="030F0702030302020204" pitchFamily="66" charset="0"/>
            </a:endParaRPr>
          </a:p>
        </p:txBody>
      </p:sp>
      <p:sp>
        <p:nvSpPr>
          <p:cNvPr id="3" name="Content Placeholder 2"/>
          <p:cNvSpPr>
            <a:spLocks noGrp="1"/>
          </p:cNvSpPr>
          <p:nvPr>
            <p:ph idx="1"/>
          </p:nvPr>
        </p:nvSpPr>
        <p:spPr/>
        <p:txBody>
          <a:bodyPr>
            <a:normAutofit/>
          </a:bodyPr>
          <a:lstStyle/>
          <a:p>
            <a:r>
              <a:rPr lang="en-GB" sz="3600" dirty="0" smtClean="0">
                <a:latin typeface="Comic Sans MS" panose="030F0702030302020204" pitchFamily="66" charset="0"/>
              </a:rPr>
              <a:t>Focus in on specific words in the phrase you have selected.</a:t>
            </a:r>
          </a:p>
          <a:p>
            <a:r>
              <a:rPr lang="en-GB" sz="3600" dirty="0" smtClean="0">
                <a:latin typeface="Comic Sans MS" panose="030F0702030302020204" pitchFamily="66" charset="0"/>
              </a:rPr>
              <a:t>Try to use different words, not the ones in the phrase.</a:t>
            </a:r>
          </a:p>
          <a:p>
            <a:r>
              <a:rPr lang="en-GB" sz="3600" dirty="0" smtClean="0">
                <a:latin typeface="Comic Sans MS" panose="030F0702030302020204" pitchFamily="66" charset="0"/>
              </a:rPr>
              <a:t>Be detailed.</a:t>
            </a:r>
          </a:p>
          <a:p>
            <a:r>
              <a:rPr lang="en-GB" sz="3600" dirty="0" smtClean="0">
                <a:latin typeface="Comic Sans MS" panose="030F0702030302020204" pitchFamily="66" charset="0"/>
              </a:rPr>
              <a:t>Link it back to the question.</a:t>
            </a:r>
          </a:p>
          <a:p>
            <a:endParaRPr lang="en-GB" sz="3600" dirty="0" smtClean="0">
              <a:latin typeface="Comic Sans MS" panose="030F0702030302020204" pitchFamily="66" charset="0"/>
            </a:endParaRPr>
          </a:p>
        </p:txBody>
      </p:sp>
    </p:spTree>
    <p:extLst>
      <p:ext uri="{BB962C8B-B14F-4D97-AF65-F5344CB8AC3E}">
        <p14:creationId xmlns:p14="http://schemas.microsoft.com/office/powerpoint/2010/main" val="2089392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smtClean="0">
                <a:latin typeface="Comic Sans MS" panose="030F0702030302020204" pitchFamily="66" charset="0"/>
              </a:rPr>
              <a:t>Selecting phrases</a:t>
            </a:r>
            <a:endParaRPr lang="en-GB" dirty="0">
              <a:latin typeface="Comic Sans MS" panose="030F0702030302020204" pitchFamily="66" charset="0"/>
            </a:endParaRPr>
          </a:p>
        </p:txBody>
      </p:sp>
      <p:sp>
        <p:nvSpPr>
          <p:cNvPr id="3" name="Content Placeholder 2"/>
          <p:cNvSpPr>
            <a:spLocks noGrp="1"/>
          </p:cNvSpPr>
          <p:nvPr>
            <p:ph idx="1"/>
          </p:nvPr>
        </p:nvSpPr>
        <p:spPr/>
        <p:txBody>
          <a:bodyPr/>
          <a:lstStyle/>
          <a:p>
            <a:pPr marL="0" indent="0" algn="ctr">
              <a:buNone/>
            </a:pPr>
            <a:r>
              <a:rPr lang="en-GB" dirty="0">
                <a:solidFill>
                  <a:srgbClr val="00B050"/>
                </a:solidFill>
                <a:latin typeface="Comic Sans MS" panose="030F0702030302020204" pitchFamily="66" charset="0"/>
              </a:rPr>
              <a:t>Select three phrases that the writer uses to suggest his fear after the accident</a:t>
            </a:r>
            <a:r>
              <a:rPr lang="en-GB" dirty="0" smtClean="0">
                <a:solidFill>
                  <a:srgbClr val="00B050"/>
                </a:solidFill>
                <a:latin typeface="Comic Sans MS" panose="030F0702030302020204" pitchFamily="66" charset="0"/>
              </a:rPr>
              <a:t>.</a:t>
            </a:r>
          </a:p>
          <a:p>
            <a:pPr marL="0" indent="0" algn="ctr">
              <a:buNone/>
            </a:pPr>
            <a:endParaRPr lang="en-GB" dirty="0">
              <a:solidFill>
                <a:srgbClr val="00B050"/>
              </a:solidFill>
              <a:latin typeface="Comic Sans MS" panose="030F0702030302020204" pitchFamily="66" charset="0"/>
            </a:endParaRPr>
          </a:p>
          <a:p>
            <a:pPr marL="0" indent="0" algn="ctr">
              <a:buNone/>
            </a:pPr>
            <a:r>
              <a:rPr lang="en-GB" dirty="0">
                <a:solidFill>
                  <a:srgbClr val="00B050"/>
                </a:solidFill>
                <a:latin typeface="Comic Sans MS" panose="030F0702030302020204" pitchFamily="66" charset="0"/>
              </a:rPr>
              <a:t>Explain how each of these phrases helps to convey his sense of fear at the events.</a:t>
            </a:r>
          </a:p>
          <a:p>
            <a:pPr marL="0" indent="0" algn="ctr">
              <a:buNone/>
            </a:pPr>
            <a:endParaRPr lang="en-GB" dirty="0">
              <a:latin typeface="Comic Sans MS" panose="030F0702030302020204" pitchFamily="66" charset="0"/>
            </a:endParaRPr>
          </a:p>
        </p:txBody>
      </p:sp>
    </p:spTree>
    <p:extLst>
      <p:ext uri="{BB962C8B-B14F-4D97-AF65-F5344CB8AC3E}">
        <p14:creationId xmlns:p14="http://schemas.microsoft.com/office/powerpoint/2010/main" val="1549105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TotalTime>
  <Words>445</Words>
  <Application>Microsoft Office PowerPoint</Application>
  <PresentationFormat>On-screen Show (4:3)</PresentationFormat>
  <Paragraphs>59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Selecting Phrases</vt:lpstr>
      <vt:lpstr>WALT</vt:lpstr>
      <vt:lpstr>What do we need to do?</vt:lpstr>
      <vt:lpstr>Reading</vt:lpstr>
      <vt:lpstr>Selecting phrases</vt:lpstr>
      <vt:lpstr>Learning Objectives</vt:lpstr>
      <vt:lpstr>Selecting phrases - FEAR</vt:lpstr>
      <vt:lpstr>So, what makes a good explanation?</vt:lpstr>
      <vt:lpstr>Selecting phrases</vt:lpstr>
      <vt:lpstr>             Marking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Groupings</dc:title>
  <dc:creator>Acer</dc:creator>
  <cp:lastModifiedBy>Walker Mrs L</cp:lastModifiedBy>
  <cp:revision>39</cp:revision>
  <dcterms:created xsi:type="dcterms:W3CDTF">2014-06-08T13:58:07Z</dcterms:created>
  <dcterms:modified xsi:type="dcterms:W3CDTF">2015-02-04T13:10:02Z</dcterms:modified>
</cp:coreProperties>
</file>